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71" r:id="rId4"/>
    <p:sldId id="259" r:id="rId5"/>
    <p:sldId id="274" r:id="rId6"/>
    <p:sldId id="27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99"/>
    <a:srgbClr val="FFCC99"/>
    <a:srgbClr val="FF9966"/>
    <a:srgbClr val="0033CC"/>
    <a:srgbClr val="663300"/>
    <a:srgbClr val="FF3300"/>
    <a:srgbClr val="FFCC00"/>
    <a:srgbClr val="FFFF00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638" autoAdjust="0"/>
  </p:normalViewPr>
  <p:slideViewPr>
    <p:cSldViewPr>
      <p:cViewPr>
        <p:scale>
          <a:sx n="77" d="100"/>
          <a:sy n="77" d="100"/>
        </p:scale>
        <p:origin x="-1164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9630602-01A9-411F-BFE1-F849C4D76D6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06064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87556-4379-4424-A40B-7234668857A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6049D-9C6D-47BB-9CCB-9738669209C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76D13-AEBB-43D5-8178-8CACDC017BF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CCEBF-5627-4CFF-AA05-2A8A1318A04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C8079E-1C2E-45EF-92C2-A6E66CB3FF1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4B007-890E-49E8-9257-BC01D6485AA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0632B9-698C-4CD7-B006-8274372996A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649E9-8194-42E9-81F8-8424C720C9B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67715-C63F-4BC3-83A0-FAC8B98CCF2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7E722-DD88-40CF-9EE0-79893D52CD3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9314E-EF6E-4651-AC3B-CB41F067AA7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81D0752-6032-432A-AB51-8ADA11B895F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3933825"/>
            <a:ext cx="6800850" cy="911225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7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ritannic Bold" pitchFamily="34" charset="0"/>
              </a:rPr>
              <a:t>HASTINGS</a:t>
            </a:r>
            <a:endParaRPr lang="es-ES" sz="7200" b="1" dirty="0" smtClean="0">
              <a:solidFill>
                <a:srgbClr val="99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ritannic Bold" pitchFamily="34" charset="0"/>
            </a:endParaRPr>
          </a:p>
        </p:txBody>
      </p:sp>
      <p:pic>
        <p:nvPicPr>
          <p:cNvPr id="2" name="6 Imagen" descr="logo10b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412875"/>
            <a:ext cx="7848600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12"/>
          <p:cNvGrpSpPr>
            <a:grpSpLocks/>
          </p:cNvGrpSpPr>
          <p:nvPr/>
        </p:nvGrpSpPr>
        <p:grpSpPr bwMode="auto">
          <a:xfrm>
            <a:off x="1619250" y="2852738"/>
            <a:ext cx="5832475" cy="3052762"/>
            <a:chOff x="1610" y="1570"/>
            <a:chExt cx="3674" cy="819"/>
          </a:xfrm>
        </p:grpSpPr>
        <p:sp>
          <p:nvSpPr>
            <p:cNvPr id="12292" name="Text Box 6"/>
            <p:cNvSpPr txBox="1">
              <a:spLocks noChangeArrowheads="1"/>
            </p:cNvSpPr>
            <p:nvPr/>
          </p:nvSpPr>
          <p:spPr bwMode="auto">
            <a:xfrm>
              <a:off x="1610" y="1570"/>
              <a:ext cx="3674" cy="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s-ES_tradnl" sz="3200" b="1" dirty="0">
                  <a:solidFill>
                    <a:srgbClr val="99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itannic Bold" pitchFamily="34" charset="0"/>
                </a:rPr>
                <a:t>www.newlan-international.com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es-ES_tradnl" sz="3200" b="1" dirty="0">
                  <a:solidFill>
                    <a:srgbClr val="99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itannic Bold" pitchFamily="34" charset="0"/>
                </a:rPr>
                <a:t>info@newlan-international.com</a:t>
              </a:r>
              <a:endParaRPr lang="es-ES" sz="3200" b="1" dirty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endParaRPr>
            </a:p>
          </p:txBody>
        </p:sp>
        <p:sp>
          <p:nvSpPr>
            <p:cNvPr id="12294" name="Text Box 11"/>
            <p:cNvSpPr txBox="1">
              <a:spLocks noChangeArrowheads="1"/>
            </p:cNvSpPr>
            <p:nvPr/>
          </p:nvSpPr>
          <p:spPr bwMode="auto">
            <a:xfrm>
              <a:off x="2200" y="2034"/>
              <a:ext cx="2495" cy="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s-ES_tradnl" sz="2000" b="1" dirty="0" smtClean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itannic Bold" pitchFamily="34" charset="0"/>
                  <a:cs typeface="Arial" charset="0"/>
                </a:rPr>
                <a:t> </a:t>
              </a:r>
              <a:r>
                <a:rPr lang="es-ES_tradnl" sz="2000" b="1" dirty="0" smtClean="0">
                  <a:solidFill>
                    <a:srgbClr val="99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itannic Bold" pitchFamily="34" charset="0"/>
                  <a:cs typeface="Arial" charset="0"/>
                </a:rPr>
                <a:t>Avenida </a:t>
              </a:r>
              <a:r>
                <a:rPr lang="es-ES_tradnl" sz="2000" b="1" dirty="0">
                  <a:solidFill>
                    <a:srgbClr val="99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itannic Bold" pitchFamily="34" charset="0"/>
                  <a:cs typeface="Arial" charset="0"/>
                </a:rPr>
                <a:t>de la Argentina, 132</a:t>
              </a:r>
            </a:p>
            <a:p>
              <a:pPr algn="ctr">
                <a:defRPr/>
              </a:pPr>
              <a:r>
                <a:rPr lang="es-ES_tradnl" sz="2000" b="1" dirty="0">
                  <a:solidFill>
                    <a:srgbClr val="99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itannic Bold" pitchFamily="34" charset="0"/>
                  <a:cs typeface="Arial" charset="0"/>
                </a:rPr>
                <a:t>CP 33213 </a:t>
              </a:r>
              <a:r>
                <a:rPr lang="es-ES_tradnl" sz="2000" b="1" dirty="0" smtClean="0">
                  <a:solidFill>
                    <a:srgbClr val="99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itannic Bold" pitchFamily="34" charset="0"/>
                  <a:cs typeface="Arial" charset="0"/>
                </a:rPr>
                <a:t>Gijón-Asturias</a:t>
              </a:r>
            </a:p>
            <a:p>
              <a:pPr algn="ctr">
                <a:defRPr/>
              </a:pPr>
              <a:r>
                <a:rPr lang="es-ES_tradnl" sz="2000" b="1" dirty="0" smtClean="0">
                  <a:solidFill>
                    <a:srgbClr val="99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itannic Bold" pitchFamily="34" charset="0"/>
                  <a:cs typeface="Arial" charset="0"/>
                </a:rPr>
                <a:t>984 108 109</a:t>
              </a:r>
              <a:endParaRPr lang="es-ES_tradnl" sz="2000" b="1" dirty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  <a:cs typeface="Arial" charset="0"/>
              </a:endParaRPr>
            </a:p>
            <a:p>
              <a:pPr algn="ctr">
                <a:defRPr/>
              </a:pPr>
              <a:r>
                <a:rPr lang="es-ES_tradnl" sz="2000" b="1" dirty="0">
                  <a:solidFill>
                    <a:srgbClr val="99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itannic Bold" pitchFamily="34" charset="0"/>
                  <a:cs typeface="Arial" charset="0"/>
                </a:rPr>
                <a:t> 617 52 13 93 / 677 52 97 64</a:t>
              </a:r>
            </a:p>
          </p:txBody>
        </p:sp>
      </p:grpSp>
      <p:pic>
        <p:nvPicPr>
          <p:cNvPr id="13315" name="6 Imagen" descr="logo10b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549275"/>
            <a:ext cx="6350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6"/>
          <p:cNvSpPr txBox="1">
            <a:spLocks noChangeArrowheads="1"/>
          </p:cNvSpPr>
          <p:nvPr/>
        </p:nvSpPr>
        <p:spPr bwMode="auto">
          <a:xfrm>
            <a:off x="1979613" y="333375"/>
            <a:ext cx="46085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5400" b="1" dirty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LA CIUDAD</a:t>
            </a:r>
            <a:endParaRPr lang="es-ES" sz="54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pic>
        <p:nvPicPr>
          <p:cNvPr id="307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12875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7"/>
          <p:cNvSpPr txBox="1">
            <a:spLocks noChangeArrowheads="1"/>
          </p:cNvSpPr>
          <p:nvPr/>
        </p:nvSpPr>
        <p:spPr bwMode="auto">
          <a:xfrm>
            <a:off x="4572000" y="2420938"/>
            <a:ext cx="4248150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s-ES_tradnl" sz="2000" dirty="0">
                <a:latin typeface="Verdana" pitchFamily="34" charset="0"/>
              </a:rPr>
              <a:t> </a:t>
            </a:r>
            <a:r>
              <a:rPr lang="es-ES_tradnl" sz="2000" dirty="0" smtClean="0">
                <a:latin typeface="Verdana" pitchFamily="34" charset="0"/>
              </a:rPr>
              <a:t>Ubicada en el condado de Sussex</a:t>
            </a:r>
            <a:endParaRPr lang="es-ES_tradnl" sz="2400" dirty="0">
              <a:latin typeface="Calibri" pitchFamily="34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es-ES_tradnl" sz="2400" dirty="0">
                <a:latin typeface="Calibri" pitchFamily="34" charset="0"/>
              </a:rPr>
              <a:t> Población: </a:t>
            </a:r>
            <a:r>
              <a:rPr lang="es-ES_tradnl" sz="2400" dirty="0" smtClean="0">
                <a:latin typeface="Calibri" pitchFamily="34" charset="0"/>
              </a:rPr>
              <a:t>alrededor de 90.000 </a:t>
            </a:r>
            <a:r>
              <a:rPr lang="es-ES_tradnl" sz="2400" dirty="0">
                <a:latin typeface="Calibri" pitchFamily="34" charset="0"/>
              </a:rPr>
              <a:t>habitantes</a:t>
            </a:r>
            <a:r>
              <a:rPr lang="es-ES_tradnl" sz="2400" dirty="0" smtClean="0">
                <a:latin typeface="Verdana" pitchFamily="34" charset="0"/>
              </a:rPr>
              <a:t>.</a:t>
            </a:r>
          </a:p>
          <a:p>
            <a:pPr>
              <a:spcBef>
                <a:spcPct val="50000"/>
              </a:spcBef>
              <a:buFontTx/>
              <a:buChar char="-"/>
            </a:pPr>
            <a:endParaRPr lang="es-ES_tradnl" sz="2400" dirty="0">
              <a:latin typeface="Verdan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700808"/>
            <a:ext cx="3312368" cy="3875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899592" y="5229200"/>
            <a:ext cx="136815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Hastings</a:t>
            </a:r>
            <a:endParaRPr lang="es-ES" dirty="0"/>
          </a:p>
        </p:txBody>
      </p:sp>
      <p:cxnSp>
        <p:nvCxnSpPr>
          <p:cNvPr id="11" name="10 Conector recto de flecha"/>
          <p:cNvCxnSpPr/>
          <p:nvPr/>
        </p:nvCxnSpPr>
        <p:spPr>
          <a:xfrm flipV="1">
            <a:off x="2123728" y="5085184"/>
            <a:ext cx="792088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7"/>
          <p:cNvSpPr txBox="1">
            <a:spLocks noChangeArrowheads="1"/>
          </p:cNvSpPr>
          <p:nvPr/>
        </p:nvSpPr>
        <p:spPr bwMode="auto">
          <a:xfrm>
            <a:off x="3059113" y="6092825"/>
            <a:ext cx="3816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200" b="1" dirty="0" smtClean="0">
                <a:solidFill>
                  <a:srgbClr val="990099"/>
                </a:solidFill>
                <a:latin typeface="Britannic Bold" pitchFamily="34" charset="0"/>
              </a:rPr>
              <a:t>Hastings Beach</a:t>
            </a:r>
            <a:endParaRPr lang="es-ES" sz="3200" b="1" dirty="0">
              <a:solidFill>
                <a:srgbClr val="990099"/>
              </a:solidFill>
              <a:latin typeface="Britannic Bold" pitchFamily="34" charset="0"/>
            </a:endParaRPr>
          </a:p>
        </p:txBody>
      </p:sp>
      <p:pic>
        <p:nvPicPr>
          <p:cNvPr id="614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12875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8 Imagen" descr="hasting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332656"/>
            <a:ext cx="5040560" cy="2664296"/>
          </a:xfrm>
          <a:prstGeom prst="rect">
            <a:avLst/>
          </a:prstGeom>
        </p:spPr>
      </p:pic>
      <p:pic>
        <p:nvPicPr>
          <p:cNvPr id="10" name="9 Imagen" descr="Hastings_Gallery_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95736" y="3140968"/>
            <a:ext cx="4968552" cy="2948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4941168"/>
            <a:ext cx="8352928" cy="576064"/>
          </a:xfrm>
        </p:spPr>
        <p:txBody>
          <a:bodyPr/>
          <a:lstStyle/>
          <a:p>
            <a:pPr algn="ctr" eaLnBrk="1" hangingPunct="1">
              <a:buNone/>
            </a:pPr>
            <a:r>
              <a:rPr lang="es-ES_tradnl" sz="2400" b="1" dirty="0" smtClean="0">
                <a:latin typeface="Calibri" pitchFamily="34" charset="0"/>
              </a:rPr>
              <a:t>Ubicado en la zona de Saint </a:t>
            </a:r>
            <a:r>
              <a:rPr lang="es-ES_tradnl" sz="2400" b="1" dirty="0" err="1" smtClean="0">
                <a:latin typeface="Calibri" pitchFamily="34" charset="0"/>
              </a:rPr>
              <a:t>Leonards</a:t>
            </a:r>
            <a:r>
              <a:rPr lang="es-ES_tradnl" sz="2400" b="1" dirty="0" smtClean="0">
                <a:latin typeface="Calibri" pitchFamily="34" charset="0"/>
              </a:rPr>
              <a:t>.</a:t>
            </a:r>
            <a:endParaRPr lang="es-ES" sz="2400" b="1" dirty="0" smtClean="0">
              <a:latin typeface="Calibri" pitchFamily="34" charset="0"/>
            </a:endParaRPr>
          </a:p>
        </p:txBody>
      </p:sp>
      <p:sp>
        <p:nvSpPr>
          <p:cNvPr id="7171" name="Text Box 6"/>
          <p:cNvSpPr txBox="1">
            <a:spLocks noChangeArrowheads="1"/>
          </p:cNvSpPr>
          <p:nvPr/>
        </p:nvSpPr>
        <p:spPr bwMode="auto">
          <a:xfrm>
            <a:off x="1979613" y="333375"/>
            <a:ext cx="46085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5400" b="1" dirty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EL COLEGIO</a:t>
            </a:r>
            <a:endParaRPr lang="es-ES" sz="54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12875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1" descr="British-Counc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5857875"/>
            <a:ext cx="2159000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2" descr="EnglishUKsmal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5867400"/>
            <a:ext cx="295275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12 Imagen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1484784"/>
            <a:ext cx="5904656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12875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979613" y="333375"/>
            <a:ext cx="46085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54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Instalaciones</a:t>
            </a:r>
            <a:endParaRPr lang="es-ES" sz="54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pic>
        <p:nvPicPr>
          <p:cNvPr id="5" name="4 Imagen" descr="embassy_summer_schools_hastings_cafeteri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7017" y="2060848"/>
            <a:ext cx="4284983" cy="2736304"/>
          </a:xfrm>
          <a:prstGeom prst="rect">
            <a:avLst/>
          </a:prstGeom>
        </p:spPr>
      </p:pic>
      <p:pic>
        <p:nvPicPr>
          <p:cNvPr id="6" name="5 Imagen" descr="embassy_summer_schools_hastings_centr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1988840"/>
            <a:ext cx="3720075" cy="2790056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691680" y="4941168"/>
            <a:ext cx="6480720" cy="1584176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s-ES_tradnl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Clases: 16 aulas con pizarra</a:t>
            </a:r>
            <a:r>
              <a:rPr kumimoji="0" lang="es-ES_tradnl" sz="2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electrónica</a:t>
            </a: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s-ES_tradnl" sz="2400" b="1" kern="0" dirty="0" smtClean="0">
                <a:latin typeface="Calibri" pitchFamily="34" charset="0"/>
              </a:rPr>
              <a:t>Sala de ordenadores, con acceso a internet</a:t>
            </a: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es-ES_tradnl" sz="2400" b="1" kern="0" dirty="0" smtClean="0">
                <a:latin typeface="Calibri" pitchFamily="34" charset="0"/>
              </a:rPr>
              <a:t>Cafetería - </a:t>
            </a:r>
            <a:r>
              <a:rPr kumimoji="0" lang="es-ES_tradnl" sz="2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Comedor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endParaRPr kumimoji="0" lang="es-E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54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ALOJAMIENTO</a:t>
            </a:r>
            <a:endParaRPr lang="es-ES" sz="5400" b="1" dirty="0" smtClean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7343775" cy="10366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s-ES_tradnl" sz="2400" b="1" dirty="0" smtClean="0">
                <a:latin typeface="Calibri" pitchFamily="34" charset="0"/>
              </a:rPr>
              <a:t>Alojamiento en Familia en habitaciones compartidas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_tradnl" sz="24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s-ES_tradnl" sz="2400" b="1" dirty="0" smtClean="0">
                <a:latin typeface="Calibri" pitchFamily="34" charset="0"/>
              </a:rPr>
              <a:t>Altos niveles de satisfacción, calidad y seguridad</a:t>
            </a:r>
          </a:p>
          <a:p>
            <a:pPr eaLnBrk="1" hangingPunct="1">
              <a:lnSpc>
                <a:spcPct val="80000"/>
              </a:lnSpc>
            </a:pPr>
            <a:endParaRPr lang="es-ES_tradnl" sz="2400" b="1" dirty="0" smtClean="0"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s-ES_tradnl" sz="2400" b="1" dirty="0" smtClean="0">
                <a:latin typeface="Calibri" pitchFamily="34" charset="0"/>
              </a:rPr>
              <a:t>Pensión Completa</a:t>
            </a:r>
            <a:endParaRPr lang="es-ES" sz="2400" b="1" dirty="0" smtClean="0">
              <a:latin typeface="Calibri" pitchFamily="34" charset="0"/>
            </a:endParaRPr>
          </a:p>
        </p:txBody>
      </p:sp>
      <p:sp>
        <p:nvSpPr>
          <p:cNvPr id="9220" name="Text Box 8"/>
          <p:cNvSpPr txBox="1">
            <a:spLocks noChangeArrowheads="1"/>
          </p:cNvSpPr>
          <p:nvPr/>
        </p:nvSpPr>
        <p:spPr bwMode="auto">
          <a:xfrm>
            <a:off x="4787900" y="6237288"/>
            <a:ext cx="4103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>
                <a:latin typeface="Calibri" pitchFamily="34" charset="0"/>
              </a:rPr>
              <a:t>Modelo de reparto de las familias</a:t>
            </a:r>
            <a:endParaRPr lang="es-ES" sz="2000" b="1">
              <a:latin typeface="Calibri" pitchFamily="34" charset="0"/>
            </a:endParaRPr>
          </a:p>
        </p:txBody>
      </p:sp>
      <p:pic>
        <p:nvPicPr>
          <p:cNvPr id="922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3429000"/>
            <a:ext cx="332422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12875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284984"/>
            <a:ext cx="3816424" cy="286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6"/>
          <p:cNvSpPr txBox="1">
            <a:spLocks noChangeArrowheads="1"/>
          </p:cNvSpPr>
          <p:nvPr/>
        </p:nvSpPr>
        <p:spPr bwMode="auto">
          <a:xfrm>
            <a:off x="1979613" y="333375"/>
            <a:ext cx="46085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_tradnl" sz="5400" b="1" dirty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PROGRAMA</a:t>
            </a:r>
            <a:endParaRPr lang="es-ES" sz="5400" b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pic>
        <p:nvPicPr>
          <p:cNvPr id="1024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12875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556792"/>
            <a:ext cx="8208912" cy="402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Rot="1" noChangeArrowheads="1"/>
          </p:cNvSpPr>
          <p:nvPr/>
        </p:nvSpPr>
        <p:spPr bwMode="auto">
          <a:xfrm>
            <a:off x="395288" y="1125539"/>
            <a:ext cx="8302625" cy="48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_tradnl" sz="3200" b="1" u="sng" dirty="0">
                <a:solidFill>
                  <a:srgbClr val="990099"/>
                </a:solidFill>
                <a:latin typeface="Britannic Bold" pitchFamily="34" charset="0"/>
              </a:rPr>
              <a:t>Incluye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s-ES_tradnl" sz="1000" b="1" u="sng" dirty="0">
              <a:solidFill>
                <a:srgbClr val="0033CC"/>
              </a:solidFill>
              <a:latin typeface="Verdana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s-ES_tradnl" sz="2000" b="1" dirty="0" smtClean="0">
                <a:latin typeface="Calibri" pitchFamily="34" charset="0"/>
              </a:rPr>
              <a:t>Vuelo ida y vuelta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s-ES_tradnl" sz="2000" b="1" dirty="0" smtClean="0">
                <a:latin typeface="Calibri" pitchFamily="34" charset="0"/>
              </a:rPr>
              <a:t>Traslados en destino</a:t>
            </a:r>
            <a:endParaRPr lang="es-ES_tradnl" sz="2000" b="1" dirty="0"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s-ES_tradnl" sz="2000" b="1" dirty="0" smtClean="0">
                <a:latin typeface="Calibri" pitchFamily="34" charset="0"/>
              </a:rPr>
              <a:t>7 </a:t>
            </a:r>
            <a:r>
              <a:rPr lang="es-ES_tradnl" sz="2000" b="1" dirty="0">
                <a:latin typeface="Calibri" pitchFamily="34" charset="0"/>
              </a:rPr>
              <a:t>días, </a:t>
            </a:r>
            <a:r>
              <a:rPr lang="es-ES_tradnl" sz="2000" b="1" dirty="0" smtClean="0">
                <a:latin typeface="Calibri" pitchFamily="34" charset="0"/>
              </a:rPr>
              <a:t>6 </a:t>
            </a:r>
            <a:r>
              <a:rPr lang="es-ES_tradnl" sz="2000" b="1" dirty="0">
                <a:latin typeface="Calibri" pitchFamily="34" charset="0"/>
              </a:rPr>
              <a:t>noches en alojamiento en familia (2 alumnos por familia</a:t>
            </a:r>
            <a:r>
              <a:rPr lang="es-ES_tradnl" sz="2000" b="1" dirty="0" smtClean="0">
                <a:latin typeface="Calibri" pitchFamily="34" charset="0"/>
              </a:rPr>
              <a:t>)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s-ES_tradnl" sz="2000" b="1" dirty="0" smtClean="0">
                <a:latin typeface="Calibri" pitchFamily="34" charset="0"/>
              </a:rPr>
              <a:t>Pensión completa (desayuno y cena en la familia y comida en el colegio)</a:t>
            </a:r>
            <a:endParaRPr lang="es-ES" sz="2000" b="1" dirty="0" smtClean="0"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s-ES_tradnl" sz="2000" b="1" dirty="0" smtClean="0">
                <a:latin typeface="Calibri" pitchFamily="34" charset="0"/>
              </a:rPr>
              <a:t>Talleres </a:t>
            </a:r>
            <a:r>
              <a:rPr lang="es-ES_tradnl" sz="2000" b="1" dirty="0">
                <a:latin typeface="Calibri" pitchFamily="34" charset="0"/>
              </a:rPr>
              <a:t>de inglés basados en la historia y cultura </a:t>
            </a:r>
            <a:r>
              <a:rPr lang="es-ES_tradnl" sz="2000" b="1" dirty="0" smtClean="0">
                <a:latin typeface="Calibri" pitchFamily="34" charset="0"/>
              </a:rPr>
              <a:t>inglesa</a:t>
            </a:r>
            <a:endParaRPr lang="es-ES_tradnl" sz="2000" b="1" dirty="0"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s-ES_tradnl" sz="2000" b="1" dirty="0">
                <a:latin typeface="Calibri" pitchFamily="34" charset="0"/>
              </a:rPr>
              <a:t>Clases de máximo 16 alumnos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s-ES_tradnl" sz="2000" b="1" dirty="0">
                <a:latin typeface="Calibri" pitchFamily="34" charset="0"/>
              </a:rPr>
              <a:t>Profesorado cualificado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s-ES_tradnl" sz="2000" b="1" dirty="0">
                <a:latin typeface="Calibri" pitchFamily="34" charset="0"/>
              </a:rPr>
              <a:t>Materiales didácticos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s-ES_tradnl" sz="2000" b="1" dirty="0">
                <a:latin typeface="Calibri" pitchFamily="34" charset="0"/>
              </a:rPr>
              <a:t>Certificado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s-ES_tradnl" sz="2000" b="1" dirty="0" smtClean="0">
                <a:latin typeface="Calibri" pitchFamily="34" charset="0"/>
              </a:rPr>
              <a:t>Excursión de día completo</a:t>
            </a:r>
            <a:endParaRPr lang="es-ES_tradnl" sz="2000" b="1" dirty="0"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s-ES_tradnl" sz="2000" b="1" dirty="0">
                <a:latin typeface="Calibri" pitchFamily="34" charset="0"/>
              </a:rPr>
              <a:t>Excursión de medio día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s-ES_tradnl" sz="2000" b="1" dirty="0">
                <a:latin typeface="Calibri" pitchFamily="34" charset="0"/>
              </a:rPr>
              <a:t>Actividades programadas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s-ES_tradnl" sz="2000" b="1" dirty="0" smtClean="0">
                <a:latin typeface="Calibri" pitchFamily="34" charset="0"/>
              </a:rPr>
              <a:t>Seguro</a:t>
            </a:r>
            <a:endParaRPr lang="es-ES_tradnl" sz="2000" b="1" dirty="0">
              <a:latin typeface="Calibri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s-ES_tradnl" sz="2000" b="1" dirty="0">
                <a:latin typeface="Calibri" pitchFamily="34" charset="0"/>
              </a:rPr>
              <a:t>Atención 24 horas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s-ES_tradnl" sz="2000" b="1" dirty="0">
              <a:latin typeface="Calibri" pitchFamily="34" charset="0"/>
            </a:endParaRPr>
          </a:p>
        </p:txBody>
      </p:sp>
      <p:pic>
        <p:nvPicPr>
          <p:cNvPr id="1126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12875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18"/>
          <p:cNvGrpSpPr>
            <a:grpSpLocks/>
          </p:cNvGrpSpPr>
          <p:nvPr/>
        </p:nvGrpSpPr>
        <p:grpSpPr bwMode="auto">
          <a:xfrm>
            <a:off x="323850" y="1125538"/>
            <a:ext cx="8353425" cy="2254250"/>
            <a:chOff x="204" y="709"/>
            <a:chExt cx="5262" cy="1420"/>
          </a:xfrm>
        </p:grpSpPr>
        <p:sp>
          <p:nvSpPr>
            <p:cNvPr id="12295" name="Text Box 11"/>
            <p:cNvSpPr txBox="1">
              <a:spLocks noChangeArrowheads="1"/>
            </p:cNvSpPr>
            <p:nvPr/>
          </p:nvSpPr>
          <p:spPr bwMode="auto">
            <a:xfrm>
              <a:off x="250" y="709"/>
              <a:ext cx="308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3200" b="1" u="sng" dirty="0">
                  <a:solidFill>
                    <a:srgbClr val="990099"/>
                  </a:solidFill>
                  <a:latin typeface="Britannic Bold" pitchFamily="34" charset="0"/>
                </a:rPr>
                <a:t>Es necesario</a:t>
              </a:r>
              <a:endParaRPr lang="es-ES" sz="3200" b="1" u="sng" dirty="0">
                <a:solidFill>
                  <a:srgbClr val="990099"/>
                </a:solidFill>
                <a:latin typeface="Britannic Bold" pitchFamily="34" charset="0"/>
              </a:endParaRPr>
            </a:p>
          </p:txBody>
        </p:sp>
        <p:sp>
          <p:nvSpPr>
            <p:cNvPr id="12296" name="Text Box 13"/>
            <p:cNvSpPr txBox="1">
              <a:spLocks noChangeArrowheads="1"/>
            </p:cNvSpPr>
            <p:nvPr/>
          </p:nvSpPr>
          <p:spPr bwMode="auto">
            <a:xfrm>
              <a:off x="204" y="1071"/>
              <a:ext cx="5262" cy="10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ES_tradnl" sz="2600" b="1">
                  <a:latin typeface="Calibri" pitchFamily="34" charset="0"/>
                </a:rPr>
                <a:t> Pasaporte ó DNI con autorización paterna.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ES_tradnl" sz="2600" b="1">
                  <a:latin typeface="Calibri" pitchFamily="34" charset="0"/>
                </a:rPr>
                <a:t> VISADO en el caso de alumnos ciudadanos no europeos.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ES_tradnl" sz="2600" b="1">
                  <a:latin typeface="Calibri" pitchFamily="34" charset="0"/>
                </a:rPr>
                <a:t> Tarjeta sanitaria europea.</a:t>
              </a:r>
              <a:endParaRPr lang="es-ES" sz="2600" b="1">
                <a:latin typeface="Calibri" pitchFamily="34" charset="0"/>
              </a:endParaRPr>
            </a:p>
          </p:txBody>
        </p:sp>
      </p:grpSp>
      <p:grpSp>
        <p:nvGrpSpPr>
          <p:cNvPr id="12291" name="Group 17"/>
          <p:cNvGrpSpPr>
            <a:grpSpLocks/>
          </p:cNvGrpSpPr>
          <p:nvPr/>
        </p:nvGrpSpPr>
        <p:grpSpPr bwMode="auto">
          <a:xfrm>
            <a:off x="323850" y="3933825"/>
            <a:ext cx="8280400" cy="2724150"/>
            <a:chOff x="204" y="2523"/>
            <a:chExt cx="4218" cy="1716"/>
          </a:xfrm>
        </p:grpSpPr>
        <p:sp>
          <p:nvSpPr>
            <p:cNvPr id="12293" name="Text Box 9"/>
            <p:cNvSpPr txBox="1">
              <a:spLocks noChangeArrowheads="1"/>
            </p:cNvSpPr>
            <p:nvPr/>
          </p:nvSpPr>
          <p:spPr bwMode="auto">
            <a:xfrm>
              <a:off x="204" y="2523"/>
              <a:ext cx="1905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3200" b="1" u="sng" dirty="0">
                  <a:solidFill>
                    <a:srgbClr val="990099"/>
                  </a:solidFill>
                  <a:latin typeface="Britannic Bold" pitchFamily="34" charset="0"/>
                </a:rPr>
                <a:t>Importante</a:t>
              </a:r>
            </a:p>
          </p:txBody>
        </p:sp>
        <p:sp>
          <p:nvSpPr>
            <p:cNvPr id="12294" name="Text Box 16"/>
            <p:cNvSpPr txBox="1">
              <a:spLocks noChangeArrowheads="1"/>
            </p:cNvSpPr>
            <p:nvPr/>
          </p:nvSpPr>
          <p:spPr bwMode="auto">
            <a:xfrm>
              <a:off x="204" y="2931"/>
              <a:ext cx="4218" cy="1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ES_tradnl" sz="2600" dirty="0">
                  <a:latin typeface="Calibri" pitchFamily="34" charset="0"/>
                </a:rPr>
                <a:t> </a:t>
              </a:r>
              <a:r>
                <a:rPr lang="es-ES_tradnl" sz="2600" b="1" dirty="0">
                  <a:latin typeface="Calibri" pitchFamily="34" charset="0"/>
                </a:rPr>
                <a:t>Moneda: </a:t>
              </a:r>
              <a:r>
                <a:rPr lang="es-ES_tradnl" sz="2600" b="1" dirty="0" smtClean="0">
                  <a:latin typeface="Calibri" pitchFamily="34" charset="0"/>
                </a:rPr>
                <a:t>LIBRA.</a:t>
              </a:r>
              <a:endParaRPr lang="es-ES_tradnl" sz="2600" b="1" dirty="0">
                <a:latin typeface="Calibri" pitchFamily="34" charset="0"/>
              </a:endParaRP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ES_tradnl" sz="2600" b="1" dirty="0">
                  <a:latin typeface="Calibri" pitchFamily="34" charset="0"/>
                </a:rPr>
                <a:t> Adaptador para el enchufe.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ES_tradnl" sz="2600" b="1" dirty="0">
                  <a:latin typeface="Calibri" pitchFamily="34" charset="0"/>
                </a:rPr>
                <a:t> Equipaje: 15 kg máximo facturado y 10 kg de equipaje de mano</a:t>
              </a:r>
              <a:endParaRPr lang="es-ES" sz="2600" b="1" dirty="0">
                <a:latin typeface="Calibri" pitchFamily="34" charset="0"/>
              </a:endParaRPr>
            </a:p>
          </p:txBody>
        </p:sp>
      </p:grpSp>
      <p:pic>
        <p:nvPicPr>
          <p:cNvPr id="1229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12875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3">
        <a:dk1>
          <a:srgbClr val="000000"/>
        </a:dk1>
        <a:lt1>
          <a:srgbClr val="006699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AAB8CA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14">
        <a:dk1>
          <a:srgbClr val="000000"/>
        </a:dk1>
        <a:lt1>
          <a:srgbClr val="00697D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AAB9B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223</Words>
  <Application>Microsoft Office PowerPoint</Application>
  <PresentationFormat>Presentación en pantalla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ALOJAMIENTO</vt:lpstr>
      <vt:lpstr>Presentación de PowerPoint</vt:lpstr>
      <vt:lpstr>Presentación de PowerPoint</vt:lpstr>
      <vt:lpstr>Presentación de PowerPoint</vt:lpstr>
      <vt:lpstr>Presentación de PowerPoint</vt:lpstr>
    </vt:vector>
  </TitlesOfParts>
  <Company>Windows uE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Maika</dc:creator>
  <cp:lastModifiedBy>Usuario</cp:lastModifiedBy>
  <cp:revision>43</cp:revision>
  <dcterms:created xsi:type="dcterms:W3CDTF">2010-12-03T09:54:36Z</dcterms:created>
  <dcterms:modified xsi:type="dcterms:W3CDTF">2015-03-04T20:44:33Z</dcterms:modified>
</cp:coreProperties>
</file>