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0" r:id="rId22"/>
    <p:sldId id="277" r:id="rId23"/>
    <p:sldId id="278" r:id="rId24"/>
    <p:sldId id="281"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0B6B57E-D0B8-42E1-A78D-E491BC882198}" type="datetimeFigureOut">
              <a:rPr lang="es-ES" smtClean="0"/>
              <a:t>16/03/2018</a:t>
            </a:fld>
            <a:endParaRPr lang="es-E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773F0B8-6E76-47E9-B50C-FA9B5360E0D5}" type="slidenum">
              <a:rPr lang="es-ES" smtClean="0"/>
              <a:t>‹Nº›</a:t>
            </a:fld>
            <a:endParaRPr lang="es-E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773F0B8-6E76-47E9-B50C-FA9B5360E0D5}" type="slidenum">
              <a:rPr lang="es-ES" smtClean="0"/>
              <a:t>‹Nº›</a:t>
            </a:fld>
            <a:endParaRPr lang="es-E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773F0B8-6E76-47E9-B50C-FA9B5360E0D5}" type="slidenum">
              <a:rPr lang="es-ES" smtClean="0"/>
              <a:t>‹Nº›</a:t>
            </a:fld>
            <a:endParaRPr lang="es-E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773F0B8-6E76-47E9-B50C-FA9B5360E0D5}" type="slidenum">
              <a:rPr lang="es-ES" smtClean="0"/>
              <a:t>‹Nº›</a:t>
            </a:fld>
            <a:endParaRPr lang="es-ES"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773F0B8-6E76-47E9-B50C-FA9B5360E0D5}"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773F0B8-6E76-47E9-B50C-FA9B5360E0D5}" type="slidenum">
              <a:rPr lang="es-ES" smtClean="0"/>
              <a:t>‹Nº›</a:t>
            </a:fld>
            <a:endParaRPr lang="es-ES"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3773F0B8-6E76-47E9-B50C-FA9B5360E0D5}" type="slidenum">
              <a:rPr lang="es-ES" smtClean="0"/>
              <a:t>‹Nº›</a:t>
            </a:fld>
            <a:endParaRPr lang="es-E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3773F0B8-6E76-47E9-B50C-FA9B5360E0D5}" type="slidenum">
              <a:rPr lang="es-ES" smtClean="0"/>
              <a:t>‹Nº›</a:t>
            </a:fld>
            <a:endParaRPr lang="es-E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3773F0B8-6E76-47E9-B50C-FA9B5360E0D5}"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773F0B8-6E76-47E9-B50C-FA9B5360E0D5}"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B6B57E-D0B8-42E1-A78D-E491BC882198}" type="datetimeFigureOut">
              <a:rPr lang="es-ES" smtClean="0"/>
              <a:t>16/03/2018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773F0B8-6E76-47E9-B50C-FA9B5360E0D5}"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0B6B57E-D0B8-42E1-A78D-E491BC882198}" type="datetimeFigureOut">
              <a:rPr lang="es-ES" smtClean="0"/>
              <a:t>16/03/2018</a:t>
            </a:fld>
            <a:endParaRPr lang="es-E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773F0B8-6E76-47E9-B50C-FA9B5360E0D5}" type="slidenum">
              <a:rPr lang="es-ES" smtClean="0"/>
              <a:t>‹Nº›</a:t>
            </a:fld>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La gioconda</a:t>
            </a:r>
            <a:br>
              <a:rPr lang="es-ES_tradnl" dirty="0" smtClean="0"/>
            </a:br>
            <a:r>
              <a:rPr lang="es-ES_tradnl" dirty="0" smtClean="0"/>
              <a:t>Leonardo da Vinci</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87521" y="2239963"/>
            <a:ext cx="2600208" cy="387667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685071"/>
            <a:ext cx="3803650" cy="2986459"/>
          </a:xfrm>
        </p:spPr>
      </p:pic>
    </p:spTree>
    <p:extLst>
      <p:ext uri="{BB962C8B-B14F-4D97-AF65-F5344CB8AC3E}">
        <p14:creationId xmlns:p14="http://schemas.microsoft.com/office/powerpoint/2010/main" val="1400838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0" y="751344"/>
            <a:ext cx="4572000" cy="5355312"/>
          </a:xfrm>
          <a:prstGeom prst="rect">
            <a:avLst/>
          </a:prstGeom>
        </p:spPr>
        <p:txBody>
          <a:bodyPr>
            <a:spAutoFit/>
          </a:bodyPr>
          <a:lstStyle/>
          <a:p>
            <a:r>
              <a:rPr lang="es-ES" dirty="0" smtClean="0"/>
              <a:t>El cuadro está compuesto con audacia que proviene de los atrevimientos manieristas: el cuerpo tendido del santo dibuja una pronunciada diagonal que divide la superficie pictórica en dos mitades desiguales: en la superior sólo puede apreciarse la oscuridad de la floresta; toda la acción y la luz se concentran en la mitad inferior. Caravaggio emplea el claroscuro tenebrista, aunque de una manera muy dulce, extendida con suavidad sobre los dos cuerpos y no con la violencia de contrastes que podemos encontrar en otras de sus obras. El artista plasma simultáneamente dos episodios de la vida de San Francisco, lo cual no es demasiado ortodoxo para la doctrina cristiana: San Francisco está tendido tras haber recibido los estigmas de Cristo y al mismo tiempo está en éxtasis, lo que se supone posterior</a:t>
            </a:r>
            <a:endParaRPr lang="es-ES" dirty="0"/>
          </a:p>
        </p:txBody>
      </p:sp>
    </p:spTree>
    <p:extLst>
      <p:ext uri="{BB962C8B-B14F-4D97-AF65-F5344CB8AC3E}">
        <p14:creationId xmlns:p14="http://schemas.microsoft.com/office/powerpoint/2010/main" val="2139270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Los músicos</a:t>
            </a:r>
            <a:br>
              <a:rPr lang="es-ES_tradnl" dirty="0" smtClean="0"/>
            </a:br>
            <a:r>
              <a:rPr lang="es-ES_tradnl" dirty="0" smtClean="0"/>
              <a:t>Caravaggio</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2636912"/>
            <a:ext cx="4176464" cy="2880320"/>
          </a:xfrm>
        </p:spPr>
      </p:pic>
      <p:pic>
        <p:nvPicPr>
          <p:cNvPr id="6" name="5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27984" y="2636912"/>
            <a:ext cx="3888432" cy="2855483"/>
          </a:xfrm>
        </p:spPr>
      </p:pic>
    </p:spTree>
    <p:extLst>
      <p:ext uri="{BB962C8B-B14F-4D97-AF65-F5344CB8AC3E}">
        <p14:creationId xmlns:p14="http://schemas.microsoft.com/office/powerpoint/2010/main" val="2866023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Autofit/>
          </a:bodyPr>
          <a:lstStyle/>
          <a:p>
            <a:r>
              <a:rPr lang="es-ES" sz="2400" dirty="0" smtClean="0"/>
              <a:t>Michelangelo Merisi da Caravaggio (Milán, 29 de septiembre de 1571-Porto Ércole, 18 de julio de 1610) fue un pintor italiano activo en Roma, Nápoles, Malta y Sicilia entre los años de 1593 y 1610. Es considerado como el primer gran exponente de la pintura del Barroco.</a:t>
            </a:r>
            <a:endParaRPr lang="es-ES" sz="2400" dirty="0"/>
          </a:p>
        </p:txBody>
      </p:sp>
      <p:sp>
        <p:nvSpPr>
          <p:cNvPr id="4" name="3 Marcador de contenido"/>
          <p:cNvSpPr>
            <a:spLocks noGrp="1"/>
          </p:cNvSpPr>
          <p:nvPr>
            <p:ph sz="quarter" idx="14"/>
          </p:nvPr>
        </p:nvSpPr>
        <p:spPr/>
        <p:txBody>
          <a:bodyPr>
            <a:noAutofit/>
          </a:bodyPr>
          <a:lstStyle/>
          <a:p>
            <a:r>
              <a:rPr lang="es-ES" sz="1600" dirty="0" smtClean="0"/>
              <a:t>Los músicos  es el primer cuadro de la serie «Pinturas Del Monte», realizadas por Caravaggio para el poderosísimo cardenal Francesco Del Monte. En esta pintura se aprecia a un trío de jóvenes músicos, probablemente ensayando o dando un concierto. Caravaggio usaría, a partir de esta obra, el tema de la música en sus cuadros. Con este cuadro, además, inicia la tradición de autorretratarse a menudo en sus obras, como lo hace en el joven de la derecha con el rostro girado hacia el espectador. Posiblemente se trate de meros conocidos o amigos de Caravaggio, dado el gran realismo del cuadro. </a:t>
            </a:r>
            <a:endParaRPr lang="es-ES" sz="1600" dirty="0"/>
          </a:p>
        </p:txBody>
      </p:sp>
    </p:spTree>
    <p:extLst>
      <p:ext uri="{BB962C8B-B14F-4D97-AF65-F5344CB8AC3E}">
        <p14:creationId xmlns:p14="http://schemas.microsoft.com/office/powerpoint/2010/main" val="302920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Narciso</a:t>
            </a:r>
            <a:br>
              <a:rPr lang="es-ES_tradnl" dirty="0" smtClean="0"/>
            </a:br>
            <a:r>
              <a:rPr lang="es-ES_tradnl" dirty="0" smtClean="0"/>
              <a:t>Caravaggio</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85827" y="2420888"/>
            <a:ext cx="3203596" cy="3456384"/>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99992" y="2492896"/>
            <a:ext cx="4032448" cy="3384376"/>
          </a:xfrm>
        </p:spPr>
      </p:pic>
    </p:spTree>
    <p:extLst>
      <p:ext uri="{BB962C8B-B14F-4D97-AF65-F5344CB8AC3E}">
        <p14:creationId xmlns:p14="http://schemas.microsoft.com/office/powerpoint/2010/main" val="396718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0" y="2274838"/>
            <a:ext cx="4572000" cy="2308324"/>
          </a:xfrm>
          <a:prstGeom prst="rect">
            <a:avLst/>
          </a:prstGeom>
        </p:spPr>
        <p:txBody>
          <a:bodyPr>
            <a:spAutoFit/>
          </a:bodyPr>
          <a:lstStyle/>
          <a:p>
            <a:r>
              <a:rPr lang="es-ES" dirty="0" smtClean="0"/>
              <a:t>Narciso es el último cuadro de la segunda etapa de Caravaggio, que data de 1597-1599 y se conserva en Roma. Si bien el mito de Narciso tuvo mucho auge en la literatura italiana, no fue así en la pintura. Es pues, ésta la representación más famosa del vanidoso joven enamorado de sí mismo que muere ahogado, pero es convertido en una flor.</a:t>
            </a:r>
            <a:endParaRPr lang="es-ES" dirty="0"/>
          </a:p>
        </p:txBody>
      </p:sp>
    </p:spTree>
    <p:extLst>
      <p:ext uri="{BB962C8B-B14F-4D97-AF65-F5344CB8AC3E}">
        <p14:creationId xmlns:p14="http://schemas.microsoft.com/office/powerpoint/2010/main" val="11693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Comedores de melón</a:t>
            </a:r>
            <a:br>
              <a:rPr lang="es-ES_tradnl" dirty="0" smtClean="0"/>
            </a:br>
            <a:r>
              <a:rPr lang="es-ES_tradnl" dirty="0" smtClean="0"/>
              <a:t>Murillo</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2326" y="2239963"/>
            <a:ext cx="2670598" cy="387667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93986" y="2239963"/>
            <a:ext cx="2905728" cy="3876675"/>
          </a:xfrm>
        </p:spPr>
      </p:pic>
    </p:spTree>
    <p:extLst>
      <p:ext uri="{BB962C8B-B14F-4D97-AF65-F5344CB8AC3E}">
        <p14:creationId xmlns:p14="http://schemas.microsoft.com/office/powerpoint/2010/main" val="196869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0" y="1166843"/>
            <a:ext cx="4572000" cy="4524315"/>
          </a:xfrm>
          <a:prstGeom prst="rect">
            <a:avLst/>
          </a:prstGeom>
        </p:spPr>
        <p:txBody>
          <a:bodyPr>
            <a:spAutoFit/>
          </a:bodyPr>
          <a:lstStyle/>
          <a:p>
            <a:r>
              <a:rPr lang="es-ES" dirty="0" smtClean="0"/>
              <a:t>Niños comiendo uvas y melón es una pintura al óleo de estilo barroco realizada por el pintor Bartolomé Esteban Murillo entre 1645 y 1650. Se encuentra en la Alte Pinakothek de Múnich, donde se exhibe en la sala XIII con el nombre de Trauben- und Melonenesser, inventariada con el núm. 605.1​ Una de las tipologías más recurrentes en la obra de Murillo, aparte de la pintura religiosa, fue la de la pintura de género realizada con realismo y gran naturalismo. Estas pinturas presentan en su mayoría escenas picarescas con niños mendigos en diversas actitudes, como son los Niños jugando a los dados o el Joven mendigo, y a pesar de la miseria que muestran, el pintor consigue crear una imagen de humanidad y simpatía.</a:t>
            </a:r>
            <a:endParaRPr lang="es-ES" dirty="0"/>
          </a:p>
        </p:txBody>
      </p:sp>
    </p:spTree>
    <p:extLst>
      <p:ext uri="{BB962C8B-B14F-4D97-AF65-F5344CB8AC3E}">
        <p14:creationId xmlns:p14="http://schemas.microsoft.com/office/powerpoint/2010/main" val="1647517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La primavera</a:t>
            </a:r>
            <a:br>
              <a:rPr lang="es-ES_tradnl" dirty="0" smtClean="0"/>
            </a:br>
            <a:r>
              <a:rPr lang="es-ES_tradnl" dirty="0" smtClean="0"/>
              <a:t>Botticellli</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930228"/>
            <a:ext cx="3803650" cy="249614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2924943"/>
            <a:ext cx="4032448" cy="2448273"/>
          </a:xfrm>
        </p:spPr>
      </p:pic>
    </p:spTree>
    <p:extLst>
      <p:ext uri="{BB962C8B-B14F-4D97-AF65-F5344CB8AC3E}">
        <p14:creationId xmlns:p14="http://schemas.microsoft.com/office/powerpoint/2010/main" val="4063827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rmAutofit fontScale="77500" lnSpcReduction="20000"/>
          </a:bodyPr>
          <a:lstStyle/>
          <a:p>
            <a:r>
              <a:rPr lang="es-ES" dirty="0" smtClean="0"/>
              <a:t> </a:t>
            </a:r>
            <a:r>
              <a:rPr lang="es-ES" dirty="0"/>
              <a:t>Sandro Botticelli (Florencia, </a:t>
            </a:r>
            <a:r>
              <a:rPr lang="es-ES" dirty="0" smtClean="0"/>
              <a:t> 1451</a:t>
            </a:r>
            <a:r>
              <a:rPr lang="es-ES" dirty="0"/>
              <a:t>​-Florencia, 17 de mayo de 1510), fue un pintor del Quattrocento italiano. Pertenece, a su vez, a la tercera generación cuatrocentista, encabezada por Lorenzo de Médici el Magnífico y Angelo Poliziano. Procuraron la libertad de conducirse humanamente, recogida de la </a:t>
            </a:r>
            <a:r>
              <a:rPr lang="es-ES" dirty="0" smtClean="0"/>
              <a:t>antigüedad y contribuyeron al  esplendor </a:t>
            </a:r>
            <a:r>
              <a:rPr lang="es-ES" dirty="0"/>
              <a:t>artístico alcanzado en la Florencia de fines del siglo XV.</a:t>
            </a:r>
          </a:p>
        </p:txBody>
      </p:sp>
      <p:sp>
        <p:nvSpPr>
          <p:cNvPr id="4" name="3 Marcador de contenido"/>
          <p:cNvSpPr>
            <a:spLocks noGrp="1"/>
          </p:cNvSpPr>
          <p:nvPr>
            <p:ph sz="quarter" idx="14"/>
          </p:nvPr>
        </p:nvSpPr>
        <p:spPr/>
        <p:txBody>
          <a:bodyPr>
            <a:normAutofit fontScale="70000" lnSpcReduction="20000"/>
          </a:bodyPr>
          <a:lstStyle/>
          <a:p>
            <a:r>
              <a:rPr lang="es-ES" dirty="0"/>
              <a:t>Es una obra impregnada de cultura humanística y neoplatónica de la corte de Lorenzo el Magnífico. Tiene un tono de narración situada fuera del tiempo real. Se presenta una atmósfera de fábula mitológica en la que se celebra una especie de rito pagano. Rompe con la pintura religiosa cristiana al ilustrar un rito pagano de primavera. Está realizado al temple de huevo sobre tabla. Mide 203 cm de alto y 314 cm de ancho y fue realizada entre 1480 y 1481.</a:t>
            </a:r>
          </a:p>
        </p:txBody>
      </p:sp>
    </p:spTree>
    <p:extLst>
      <p:ext uri="{BB962C8B-B14F-4D97-AF65-F5344CB8AC3E}">
        <p14:creationId xmlns:p14="http://schemas.microsoft.com/office/powerpoint/2010/main" val="2535372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Mujeres en la ventana</a:t>
            </a:r>
            <a:br>
              <a:rPr lang="es-ES_tradnl" dirty="0" smtClean="0"/>
            </a:br>
            <a:r>
              <a:rPr lang="es-ES_tradnl" dirty="0" smtClean="0"/>
              <a:t>Murillo</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2780929"/>
            <a:ext cx="3877890" cy="2808312"/>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716712"/>
            <a:ext cx="3803650" cy="2923176"/>
          </a:xfrm>
        </p:spPr>
      </p:pic>
    </p:spTree>
    <p:extLst>
      <p:ext uri="{BB962C8B-B14F-4D97-AF65-F5344CB8AC3E}">
        <p14:creationId xmlns:p14="http://schemas.microsoft.com/office/powerpoint/2010/main" val="143964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Leonardo da Vinci</a:t>
            </a:r>
            <a:endParaRPr lang="es-ES"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2060848"/>
            <a:ext cx="3312368" cy="4104456"/>
          </a:xfrm>
        </p:spPr>
      </p:pic>
      <p:sp>
        <p:nvSpPr>
          <p:cNvPr id="6" name="5 Marcador de contenido"/>
          <p:cNvSpPr>
            <a:spLocks noGrp="1"/>
          </p:cNvSpPr>
          <p:nvPr>
            <p:ph sz="quarter" idx="14"/>
          </p:nvPr>
        </p:nvSpPr>
        <p:spPr/>
        <p:txBody>
          <a:bodyPr>
            <a:normAutofit lnSpcReduction="10000"/>
          </a:bodyPr>
          <a:lstStyle/>
          <a:p>
            <a:pPr fontAlgn="base"/>
            <a:r>
              <a:rPr lang="es-ES" dirty="0"/>
              <a:t>(Vinci, Toscana, 1452 - Amboise, Turena, 1519) Artista, pensador e investigador italiano que, por su insaciable curiosidad y su genio polifacético, representa el modelo más acabado del sabio renacentista.</a:t>
            </a:r>
          </a:p>
          <a:p>
            <a:r>
              <a:rPr lang="es-ES" dirty="0" smtClean="0"/>
              <a:t/>
            </a:r>
            <a:br>
              <a:rPr lang="es-ES" dirty="0" smtClean="0"/>
            </a:br>
            <a:endParaRPr lang="es-ES" dirty="0"/>
          </a:p>
        </p:txBody>
      </p:sp>
    </p:spTree>
    <p:extLst>
      <p:ext uri="{BB962C8B-B14F-4D97-AF65-F5344CB8AC3E}">
        <p14:creationId xmlns:p14="http://schemas.microsoft.com/office/powerpoint/2010/main" val="4029557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rmAutofit fontScale="92500" lnSpcReduction="10000"/>
          </a:bodyPr>
          <a:lstStyle/>
          <a:p>
            <a:r>
              <a:rPr lang="es-ES" dirty="0"/>
              <a:t>Bartolomé Esteban Murillo (Sevilla, bautizado el 1 de enero de 1618–3 de abril de 1682) fue un pintor barroco español. Formado en el naturalismo tardío, evolucionó hacia fórmulas propias del barroco pleno con una sensibilidad que a veces anticipa el Rococó </a:t>
            </a:r>
          </a:p>
        </p:txBody>
      </p:sp>
      <p:sp>
        <p:nvSpPr>
          <p:cNvPr id="4" name="3 Marcador de contenido"/>
          <p:cNvSpPr>
            <a:spLocks noGrp="1"/>
          </p:cNvSpPr>
          <p:nvPr>
            <p:ph sz="quarter" idx="14"/>
          </p:nvPr>
        </p:nvSpPr>
        <p:spPr/>
        <p:txBody>
          <a:bodyPr>
            <a:normAutofit lnSpcReduction="10000"/>
          </a:bodyPr>
          <a:lstStyle/>
          <a:p>
            <a:r>
              <a:rPr lang="es-ES" dirty="0" smtClean="0"/>
              <a:t>El </a:t>
            </a:r>
            <a:r>
              <a:rPr lang="es-ES" dirty="0"/>
              <a:t>grueso de su producción está formado por obras de carácter religioso con destino a iglesias y conventos sevillanos, pero a diferencia de otros grandes maestros españoles de su tiempo, cultivó también la pintura de género </a:t>
            </a:r>
          </a:p>
        </p:txBody>
      </p:sp>
    </p:spTree>
    <p:extLst>
      <p:ext uri="{BB962C8B-B14F-4D97-AF65-F5344CB8AC3E}">
        <p14:creationId xmlns:p14="http://schemas.microsoft.com/office/powerpoint/2010/main" val="1830205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0" y="1720840"/>
            <a:ext cx="4572000" cy="3416320"/>
          </a:xfrm>
          <a:prstGeom prst="rect">
            <a:avLst/>
          </a:prstGeom>
        </p:spPr>
        <p:txBody>
          <a:bodyPr>
            <a:spAutoFit/>
          </a:bodyPr>
          <a:lstStyle/>
          <a:p>
            <a:r>
              <a:rPr lang="es-ES" dirty="0"/>
              <a:t>Mujeres en la ventana es un óleo sobre lienzo realizado por el pintor español Bartolomé Esteban Murillo entre 1665 y 1675. Sus dimensiones son de 125 × 104 cm.</a:t>
            </a:r>
          </a:p>
          <a:p>
            <a:endParaRPr lang="es-ES" dirty="0"/>
          </a:p>
          <a:p>
            <a:r>
              <a:rPr lang="es-ES" dirty="0"/>
              <a:t>Se trata de una de las pinturas de Murillo más enigmáticas.1​ Muestra a dos mujeres en una ventana que observan a alguien o algo que llama su atención.1​</a:t>
            </a:r>
          </a:p>
          <a:p>
            <a:endParaRPr lang="es-ES" dirty="0"/>
          </a:p>
          <a:p>
            <a:r>
              <a:rPr lang="es-ES" dirty="0"/>
              <a:t>Se expone en la Galería Nacional de Arte, Washington D. C., Estados Unidos.</a:t>
            </a:r>
          </a:p>
        </p:txBody>
      </p:sp>
    </p:spTree>
    <p:extLst>
      <p:ext uri="{BB962C8B-B14F-4D97-AF65-F5344CB8AC3E}">
        <p14:creationId xmlns:p14="http://schemas.microsoft.com/office/powerpoint/2010/main" val="647959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Felipe IV</a:t>
            </a:r>
            <a:br>
              <a:rPr lang="es-ES_tradnl" dirty="0" smtClean="0"/>
            </a:br>
            <a:r>
              <a:rPr lang="es-ES_tradnl" dirty="0" smtClean="0"/>
              <a:t>Velázquez</a:t>
            </a:r>
            <a:endParaRPr lang="es-ES" dirty="0"/>
          </a:p>
        </p:txBody>
      </p:sp>
      <p:pic>
        <p:nvPicPr>
          <p:cNvPr id="5" name="4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6970" y="2239963"/>
            <a:ext cx="2501310" cy="387667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479250" y="2239963"/>
            <a:ext cx="2135199" cy="3876675"/>
          </a:xfrm>
        </p:spPr>
      </p:pic>
    </p:spTree>
    <p:extLst>
      <p:ext uri="{BB962C8B-B14F-4D97-AF65-F5344CB8AC3E}">
        <p14:creationId xmlns:p14="http://schemas.microsoft.com/office/powerpoint/2010/main" val="40118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6000" y="1166843"/>
            <a:ext cx="4572000" cy="4524315"/>
          </a:xfrm>
          <a:prstGeom prst="rect">
            <a:avLst/>
          </a:prstGeom>
        </p:spPr>
        <p:txBody>
          <a:bodyPr>
            <a:spAutoFit/>
          </a:bodyPr>
          <a:lstStyle/>
          <a:p>
            <a:r>
              <a:rPr lang="es-ES" dirty="0"/>
              <a:t>Diego Rodríguez de Silva y Velázquez (Sevilla, bautizado el 6 de junio de 15991​-Madrid, 6 de agosto de 1660), conocido como Diego Velázquez, fue un pintor barroco español considerado uno de los máximos exponentes de la pintura española y maestro de la pintura universal.</a:t>
            </a:r>
          </a:p>
          <a:p>
            <a:endParaRPr lang="es-ES" dirty="0"/>
          </a:p>
          <a:p>
            <a:r>
              <a:rPr lang="es-ES" dirty="0"/>
              <a:t>Pasó sus primeros años en Sevilla, donde desarrolló un estilo naturalista de iluminación tenebrista, por influencia de Caravaggio y sus seguidores. A los 24 años se trasladó a Madrid, donde fue nombrado pintor del rey Felipe IV y cuatro años después fue ascendido a pintor de cámara, el cargo más importante entre los pintores de la corte.</a:t>
            </a:r>
          </a:p>
        </p:txBody>
      </p:sp>
    </p:spTree>
    <p:extLst>
      <p:ext uri="{BB962C8B-B14F-4D97-AF65-F5344CB8AC3E}">
        <p14:creationId xmlns:p14="http://schemas.microsoft.com/office/powerpoint/2010/main" val="917142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3105835"/>
            <a:ext cx="4572000" cy="2585323"/>
          </a:xfrm>
          <a:prstGeom prst="rect">
            <a:avLst/>
          </a:prstGeom>
        </p:spPr>
        <p:txBody>
          <a:bodyPr>
            <a:spAutoFit/>
          </a:bodyPr>
          <a:lstStyle/>
          <a:p>
            <a:r>
              <a:rPr lang="es-ES" dirty="0"/>
              <a:t>Destinada a la Torre de la Parada, inaugurada en 1636. En Felipe IV cazador, el rey viste un sencillo traje que armoniza el resto de la composición. Las pinceladas recuerdan a Cabeza de venado, la preferida por el rey entre las obras de la Torre de la Parada, que guarda cierta similitud con ésta, también muy apreciada por Felipe IV y por toda la familia real en sí.</a:t>
            </a:r>
          </a:p>
        </p:txBody>
      </p:sp>
    </p:spTree>
    <p:extLst>
      <p:ext uri="{BB962C8B-B14F-4D97-AF65-F5344CB8AC3E}">
        <p14:creationId xmlns:p14="http://schemas.microsoft.com/office/powerpoint/2010/main" val="18145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286000" y="889844"/>
            <a:ext cx="4572000" cy="4524315"/>
          </a:xfrm>
          <a:prstGeom prst="rect">
            <a:avLst/>
          </a:prstGeom>
        </p:spPr>
        <p:txBody>
          <a:bodyPr>
            <a:spAutoFit/>
          </a:bodyPr>
          <a:lstStyle/>
          <a:p>
            <a:r>
              <a:rPr lang="es-ES" dirty="0" smtClean="0"/>
              <a:t>El Retrato de Lisa Gherardini, esposa de Francesco del Giocondo,​ más conocido como La Gioconda, también conocida como La Mona Lisa, es una obra pictórica del pintor renacentista italiano Leonardo da Vinci. Fue adquirida por el rey Francisco I de Francia a principios del siglo XVI y desde entonces es propiedad del Estado Francés. Se exhibe en el Museo del Louvre de París.</a:t>
            </a:r>
          </a:p>
          <a:p>
            <a:endParaRPr lang="es-ES" dirty="0" smtClean="0"/>
          </a:p>
          <a:p>
            <a:r>
              <a:rPr lang="es-ES" dirty="0" smtClean="0"/>
              <a:t>Su nombre, La Gioconda , deriva de la tesis más aceptada acerca de la identidad de la modelo: la esposa de Francesco Bartolomeo de Giocondo, que realmente se llamaba Lisa Gherardini, de donde viene su otro nombre: Mona (señora, del italiano antiguo) Lisa.</a:t>
            </a:r>
            <a:endParaRPr lang="es-ES" dirty="0"/>
          </a:p>
        </p:txBody>
      </p:sp>
    </p:spTree>
    <p:extLst>
      <p:ext uri="{BB962C8B-B14F-4D97-AF65-F5344CB8AC3E}">
        <p14:creationId xmlns:p14="http://schemas.microsoft.com/office/powerpoint/2010/main" val="180903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El caballero de la mano en el pecho</a:t>
            </a:r>
            <a:br>
              <a:rPr lang="es-ES_tradnl" sz="3600" dirty="0" smtClean="0"/>
            </a:br>
            <a:r>
              <a:rPr lang="es-ES_tradnl" sz="3600" dirty="0" smtClean="0"/>
              <a:t>El Greco</a:t>
            </a:r>
            <a:endParaRPr lang="es-ES" sz="3600"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3299" y="2239963"/>
            <a:ext cx="3028652" cy="387667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93097" y="2239963"/>
            <a:ext cx="2907506" cy="3876675"/>
          </a:xfrm>
        </p:spPr>
      </p:pic>
    </p:spTree>
    <p:extLst>
      <p:ext uri="{BB962C8B-B14F-4D97-AF65-F5344CB8AC3E}">
        <p14:creationId xmlns:p14="http://schemas.microsoft.com/office/powerpoint/2010/main" val="284029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2420888"/>
            <a:ext cx="2592288" cy="2880320"/>
          </a:xfrm>
        </p:spPr>
      </p:pic>
      <p:sp>
        <p:nvSpPr>
          <p:cNvPr id="6" name="5 Marcador de contenido"/>
          <p:cNvSpPr>
            <a:spLocks noGrp="1"/>
          </p:cNvSpPr>
          <p:nvPr>
            <p:ph sz="quarter" idx="14"/>
          </p:nvPr>
        </p:nvSpPr>
        <p:spPr/>
        <p:txBody>
          <a:bodyPr>
            <a:normAutofit fontScale="92500" lnSpcReduction="20000"/>
          </a:bodyPr>
          <a:lstStyle/>
          <a:p>
            <a:r>
              <a:rPr lang="es-ES" dirty="0" smtClean="0"/>
              <a:t>Doménikos Theotokópoulos, en griego Δομήνικος Θεοτοκόπουλος (Candía, 1 de octubre de 1541- Toledo, 7 de abril de 1614), conocido como el Greco («el griego»),a​ fue un pintor del final del Renacimiento que desarrolló un estilo muy personal en sus obras de madurez.</a:t>
            </a:r>
            <a:endParaRPr lang="es-ES" dirty="0"/>
          </a:p>
        </p:txBody>
      </p:sp>
    </p:spTree>
    <p:extLst>
      <p:ext uri="{BB962C8B-B14F-4D97-AF65-F5344CB8AC3E}">
        <p14:creationId xmlns:p14="http://schemas.microsoft.com/office/powerpoint/2010/main" val="287956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889844"/>
            <a:ext cx="4572000" cy="5078313"/>
          </a:xfrm>
          <a:prstGeom prst="rect">
            <a:avLst/>
          </a:prstGeom>
        </p:spPr>
        <p:txBody>
          <a:bodyPr>
            <a:spAutoFit/>
          </a:bodyPr>
          <a:lstStyle/>
          <a:p>
            <a:r>
              <a:rPr lang="es-ES" dirty="0" smtClean="0"/>
              <a:t>Es uno de los retratos españoles más conocidos en el mundo. Un caballero con la mano en el pecho mira al espectador como si hiciese un pacto con él. La postura de la mano parece un gesto de juramento.3​ Este hombre está vestido de forma fina y elegante y porta una espada dorada. De oro es también el medallón con cadena que lleva. En su tiempo se convirtió en la representación clásica y honorable del español del Siglo de Oro.</a:t>
            </a:r>
          </a:p>
          <a:p>
            <a:endParaRPr lang="es-ES" dirty="0" smtClean="0"/>
          </a:p>
          <a:p>
            <a:r>
              <a:rPr lang="es-ES" dirty="0" smtClean="0"/>
              <a:t>En la reciente restauración que se hizo, se descubrió que el fondo no era negro sino gris claro, lo que resalta la figura, además de una luz exterior que ilumina el rostro. Igualmente, puso en evidencia los ricos matices en el ropaje oscuro, lo que confirma la influencia de la escuela veneciana</a:t>
            </a:r>
            <a:endParaRPr lang="es-ES" dirty="0"/>
          </a:p>
        </p:txBody>
      </p:sp>
    </p:spTree>
    <p:extLst>
      <p:ext uri="{BB962C8B-B14F-4D97-AF65-F5344CB8AC3E}">
        <p14:creationId xmlns:p14="http://schemas.microsoft.com/office/powerpoint/2010/main" val="88609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El soplón</a:t>
            </a:r>
            <a:br>
              <a:rPr lang="es-ES_tradnl" dirty="0" smtClean="0"/>
            </a:br>
            <a:r>
              <a:rPr lang="es-ES_tradnl" dirty="0" smtClean="0"/>
              <a:t> el Greco</a:t>
            </a:r>
            <a:endParaRPr lang="es-ES"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5018" y="2239963"/>
            <a:ext cx="2665214" cy="3876675"/>
          </a:xfrm>
        </p:spPr>
      </p:pic>
      <p:pic>
        <p:nvPicPr>
          <p:cNvPr id="3" name="2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92080" y="2276872"/>
            <a:ext cx="2736303" cy="3888432"/>
          </a:xfrm>
        </p:spPr>
      </p:pic>
    </p:spTree>
    <p:extLst>
      <p:ext uri="{BB962C8B-B14F-4D97-AF65-F5344CB8AC3E}">
        <p14:creationId xmlns:p14="http://schemas.microsoft.com/office/powerpoint/2010/main" val="1897015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1720840"/>
            <a:ext cx="4572000" cy="3416320"/>
          </a:xfrm>
          <a:prstGeom prst="rect">
            <a:avLst/>
          </a:prstGeom>
        </p:spPr>
        <p:txBody>
          <a:bodyPr>
            <a:spAutoFit/>
          </a:bodyPr>
          <a:lstStyle/>
          <a:p>
            <a:r>
              <a:rPr lang="es-ES" dirty="0" smtClean="0"/>
              <a:t>Muchacho encendiendo una candela o El soplón es una obra de El Greco, realizada en 1571 durante la estancia del artista cretense en Roma. Pudo haber sido un encargo ducal, aunque no se conoce a ciencia cierta su origen.</a:t>
            </a:r>
          </a:p>
          <a:p>
            <a:endParaRPr lang="es-ES" dirty="0" smtClean="0"/>
          </a:p>
          <a:p>
            <a:r>
              <a:rPr lang="es-ES" dirty="0" smtClean="0"/>
              <a:t>El pintor repetirá este tema varias veces a lo largo de su carrera. El cuadro está inspirado en un pasaje de la Naturalis Historia de Plinio el Viejo, que menciona a varios pintores y escultores que representan a muchachos encendiendo fuego.</a:t>
            </a:r>
            <a:endParaRPr lang="es-ES" dirty="0"/>
          </a:p>
        </p:txBody>
      </p:sp>
    </p:spTree>
    <p:extLst>
      <p:ext uri="{BB962C8B-B14F-4D97-AF65-F5344CB8AC3E}">
        <p14:creationId xmlns:p14="http://schemas.microsoft.com/office/powerpoint/2010/main" val="2967015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Extásis de San Francisco</a:t>
            </a:r>
            <a:br>
              <a:rPr lang="es-ES_tradnl" dirty="0" smtClean="0"/>
            </a:br>
            <a:r>
              <a:rPr lang="es-ES_tradnl" dirty="0" smtClean="0"/>
              <a:t>Caravaggio</a:t>
            </a:r>
            <a:endParaRPr lang="es-ES"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2276872"/>
            <a:ext cx="4392488" cy="3168352"/>
          </a:xfrm>
        </p:spPr>
      </p:pic>
      <p:pic>
        <p:nvPicPr>
          <p:cNvPr id="6" name="5 Marcador de contenido"/>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8200" y="2276872"/>
            <a:ext cx="4388296" cy="3168352"/>
          </a:xfrm>
        </p:spPr>
      </p:pic>
    </p:spTree>
    <p:extLst>
      <p:ext uri="{BB962C8B-B14F-4D97-AF65-F5344CB8AC3E}">
        <p14:creationId xmlns:p14="http://schemas.microsoft.com/office/powerpoint/2010/main" val="3991801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305</TotalTime>
  <Words>1506</Words>
  <Application>Microsoft Office PowerPoint</Application>
  <PresentationFormat>Presentación en pantalla (4:3)</PresentationFormat>
  <Paragraphs>41</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Cartoné</vt:lpstr>
      <vt:lpstr>La gioconda Leonardo da Vinci</vt:lpstr>
      <vt:lpstr>Leonardo da Vinci</vt:lpstr>
      <vt:lpstr>Presentación de PowerPoint</vt:lpstr>
      <vt:lpstr>El caballero de la mano en el pecho El Greco</vt:lpstr>
      <vt:lpstr>Presentación de PowerPoint</vt:lpstr>
      <vt:lpstr>Presentación de PowerPoint</vt:lpstr>
      <vt:lpstr>El soplón  el Greco</vt:lpstr>
      <vt:lpstr>Presentación de PowerPoint</vt:lpstr>
      <vt:lpstr>Extásis de San Francisco Caravaggio</vt:lpstr>
      <vt:lpstr>Presentación de PowerPoint</vt:lpstr>
      <vt:lpstr>Los músicos Caravaggio</vt:lpstr>
      <vt:lpstr>Presentación de PowerPoint</vt:lpstr>
      <vt:lpstr>Narciso Caravaggio</vt:lpstr>
      <vt:lpstr>Presentación de PowerPoint</vt:lpstr>
      <vt:lpstr>Comedores de melón Murillo</vt:lpstr>
      <vt:lpstr>Presentación de PowerPoint</vt:lpstr>
      <vt:lpstr>La primavera Botticellli</vt:lpstr>
      <vt:lpstr>Presentación de PowerPoint</vt:lpstr>
      <vt:lpstr>Mujeres en la ventana Murillo</vt:lpstr>
      <vt:lpstr>Presentación de PowerPoint</vt:lpstr>
      <vt:lpstr>Presentación de PowerPoint</vt:lpstr>
      <vt:lpstr>Felipe IV Velázquez</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gioconda Leonardo da Vinci</dc:title>
  <dc:creator>eva</dc:creator>
  <cp:lastModifiedBy>eva</cp:lastModifiedBy>
  <cp:revision>25</cp:revision>
  <dcterms:created xsi:type="dcterms:W3CDTF">2018-02-14T10:51:34Z</dcterms:created>
  <dcterms:modified xsi:type="dcterms:W3CDTF">2018-03-16T16:27:56Z</dcterms:modified>
</cp:coreProperties>
</file>